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Ubuntu"/>
      <p:regular r:id="rId23"/>
      <p:bold r:id="rId24"/>
      <p:italic r:id="rId25"/>
      <p:boldItalic r:id="rId26"/>
    </p:embeddedFont>
    <p:embeddedFont>
      <p:font typeface="Proxima Nova"/>
      <p:regular r:id="rId27"/>
      <p:bold r:id="rId28"/>
      <p:italic r:id="rId29"/>
      <p:boldItalic r:id="rId30"/>
    </p:embeddedFont>
    <p:embeddedFont>
      <p:font typeface="Proxima Nova Extrabold"/>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D83E2B-512A-4B09-A140-D556B41AC8EE}">
  <a:tblStyle styleId="{CAD83E2B-512A-4B09-A140-D556B41AC8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Ubuntu-bold.fntdata"/><Relationship Id="rId23" Type="http://schemas.openxmlformats.org/officeDocument/2006/relationships/font" Target="fonts/Ubuntu-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Ubuntu-boldItalic.fntdata"/><Relationship Id="rId25" Type="http://schemas.openxmlformats.org/officeDocument/2006/relationships/font" Target="fonts/Ubuntu-italic.fntdata"/><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Extrabold-bold.fntdata"/><Relationship Id="rId30" Type="http://schemas.openxmlformats.org/officeDocument/2006/relationships/font" Target="fonts/ProximaNov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e47308af5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e47308af5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6d54865b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6d54865b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6d54865b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6d54865b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6d54865b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6d54865b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6d54865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6d54865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6d54865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6d54865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6d54865b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e6d54865b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dbf017c5e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dbf017c5e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d67ccfd5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d67ccfd5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dbf178be9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dbf178be9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54912d810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54912d810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e6d54865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e6d54865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47308af5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e47308af5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6d54865b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6d54865b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e6d54865b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e6d54865b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ff Chart">
  <p:cSld name="CUSTOM">
    <p:spTree>
      <p:nvGrpSpPr>
        <p:cNvPr id="13" name="Shape 13"/>
        <p:cNvGrpSpPr/>
        <p:nvPr/>
      </p:nvGrpSpPr>
      <p:grpSpPr>
        <a:xfrm>
          <a:off x="0" y="0"/>
          <a:ext cx="0" cy="0"/>
          <a:chOff x="0" y="0"/>
          <a:chExt cx="0" cy="0"/>
        </a:xfrm>
      </p:grpSpPr>
      <p:graphicFrame>
        <p:nvGraphicFramePr>
          <p:cNvPr id="14" name="Google Shape;14;p3"/>
          <p:cNvGraphicFramePr/>
          <p:nvPr/>
        </p:nvGraphicFramePr>
        <p:xfrm>
          <a:off x="410025" y="1193600"/>
          <a:ext cx="3000000" cy="3000000"/>
        </p:xfrm>
        <a:graphic>
          <a:graphicData uri="http://schemas.openxmlformats.org/drawingml/2006/table">
            <a:tbl>
              <a:tblPr>
                <a:noFill/>
                <a:tableStyleId>{CAD83E2B-512A-4B09-A140-D556B41AC8EE}</a:tableStyleId>
              </a:tblPr>
              <a:tblGrid>
                <a:gridCol w="2774650"/>
                <a:gridCol w="2774650"/>
                <a:gridCol w="2774650"/>
              </a:tblGrid>
              <a:tr h="3255950">
                <a:tc>
                  <a:txBody>
                    <a:bodyPr/>
                    <a:lstStyle/>
                    <a:p>
                      <a:pPr indent="0" lvl="0" marL="0" rtl="0" algn="l">
                        <a:spcBef>
                          <a:spcPts val="0"/>
                        </a:spcBef>
                        <a:spcAft>
                          <a:spcPts val="0"/>
                        </a:spcAft>
                        <a:buNone/>
                      </a:pPr>
                      <a:r>
                        <a:t/>
                      </a:r>
                      <a:endParaRPr>
                        <a:solidFill>
                          <a:srgbClr val="F1C414"/>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r>
            </a:tbl>
          </a:graphicData>
        </a:graphic>
      </p:graphicFrame>
      <p:sp>
        <p:nvSpPr>
          <p:cNvPr id="15" name="Google Shape;15;p3"/>
          <p:cNvSpPr txBox="1"/>
          <p:nvPr>
            <p:ph idx="1" type="body"/>
          </p:nvPr>
        </p:nvSpPr>
        <p:spPr>
          <a:xfrm>
            <a:off x="455425" y="1643075"/>
            <a:ext cx="2687700" cy="272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 name="Google Shape;16;p3"/>
          <p:cNvSpPr txBox="1"/>
          <p:nvPr>
            <p:ph idx="2" type="body"/>
          </p:nvPr>
        </p:nvSpPr>
        <p:spPr>
          <a:xfrm>
            <a:off x="3228150" y="1662277"/>
            <a:ext cx="2687700" cy="272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 name="Google Shape;17;p3"/>
          <p:cNvSpPr txBox="1"/>
          <p:nvPr>
            <p:ph idx="3" type="body"/>
          </p:nvPr>
        </p:nvSpPr>
        <p:spPr>
          <a:xfrm>
            <a:off x="6000875" y="1662277"/>
            <a:ext cx="2687700" cy="272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 name="Google Shape;18;p3"/>
          <p:cNvSpPr txBox="1"/>
          <p:nvPr>
            <p:ph type="title"/>
          </p:nvPr>
        </p:nvSpPr>
        <p:spPr>
          <a:xfrm>
            <a:off x="1169925" y="312550"/>
            <a:ext cx="2759100" cy="348300"/>
          </a:xfrm>
          <a:prstGeom prst="rect">
            <a:avLst/>
          </a:prstGeom>
        </p:spPr>
        <p:txBody>
          <a:bodyPr anchorCtr="0" anchor="t" bIns="91425" lIns="91425" spcFirstLastPara="1" rIns="91425" wrap="square" tIns="91425">
            <a:normAutofit/>
          </a:bodyPr>
          <a:lstStyle>
            <a:lvl1pPr lvl="0">
              <a:spcBef>
                <a:spcPts val="0"/>
              </a:spcBef>
              <a:spcAft>
                <a:spcPts val="0"/>
              </a:spcAft>
              <a:buSzPts val="1600"/>
              <a:buNone/>
              <a:defRPr sz="1600">
                <a:latin typeface="Proxima Nova"/>
                <a:ea typeface="Proxima Nova"/>
                <a:cs typeface="Proxima Nova"/>
                <a:sym typeface="Proxima Nova"/>
              </a:defRPr>
            </a:lvl1pPr>
            <a:lvl2pPr lvl="1">
              <a:spcBef>
                <a:spcPts val="0"/>
              </a:spcBef>
              <a:spcAft>
                <a:spcPts val="0"/>
              </a:spcAft>
              <a:buSzPts val="2800"/>
              <a:buNone/>
              <a:defRPr>
                <a:latin typeface="Proxima Nova"/>
                <a:ea typeface="Proxima Nova"/>
                <a:cs typeface="Proxima Nova"/>
                <a:sym typeface="Proxima Nova"/>
              </a:defRPr>
            </a:lvl2pPr>
            <a:lvl3pPr lvl="2">
              <a:spcBef>
                <a:spcPts val="0"/>
              </a:spcBef>
              <a:spcAft>
                <a:spcPts val="0"/>
              </a:spcAft>
              <a:buSzPts val="2800"/>
              <a:buNone/>
              <a:defRPr>
                <a:latin typeface="Proxima Nova"/>
                <a:ea typeface="Proxima Nova"/>
                <a:cs typeface="Proxima Nova"/>
                <a:sym typeface="Proxima Nova"/>
              </a:defRPr>
            </a:lvl3pPr>
            <a:lvl4pPr lvl="3">
              <a:spcBef>
                <a:spcPts val="0"/>
              </a:spcBef>
              <a:spcAft>
                <a:spcPts val="0"/>
              </a:spcAft>
              <a:buSzPts val="2800"/>
              <a:buNone/>
              <a:defRPr>
                <a:latin typeface="Proxima Nova"/>
                <a:ea typeface="Proxima Nova"/>
                <a:cs typeface="Proxima Nova"/>
                <a:sym typeface="Proxima Nova"/>
              </a:defRPr>
            </a:lvl4pPr>
            <a:lvl5pPr lvl="4">
              <a:spcBef>
                <a:spcPts val="0"/>
              </a:spcBef>
              <a:spcAft>
                <a:spcPts val="0"/>
              </a:spcAft>
              <a:buSzPts val="2800"/>
              <a:buNone/>
              <a:defRPr>
                <a:latin typeface="Proxima Nova"/>
                <a:ea typeface="Proxima Nova"/>
                <a:cs typeface="Proxima Nova"/>
                <a:sym typeface="Proxima Nova"/>
              </a:defRPr>
            </a:lvl5pPr>
            <a:lvl6pPr lvl="5">
              <a:spcBef>
                <a:spcPts val="0"/>
              </a:spcBef>
              <a:spcAft>
                <a:spcPts val="0"/>
              </a:spcAft>
              <a:buSzPts val="2800"/>
              <a:buNone/>
              <a:defRPr>
                <a:latin typeface="Proxima Nova"/>
                <a:ea typeface="Proxima Nova"/>
                <a:cs typeface="Proxima Nova"/>
                <a:sym typeface="Proxima Nova"/>
              </a:defRPr>
            </a:lvl6pPr>
            <a:lvl7pPr lvl="6">
              <a:spcBef>
                <a:spcPts val="0"/>
              </a:spcBef>
              <a:spcAft>
                <a:spcPts val="0"/>
              </a:spcAft>
              <a:buSzPts val="2800"/>
              <a:buNone/>
              <a:defRPr>
                <a:latin typeface="Proxima Nova"/>
                <a:ea typeface="Proxima Nova"/>
                <a:cs typeface="Proxima Nova"/>
                <a:sym typeface="Proxima Nova"/>
              </a:defRPr>
            </a:lvl7pPr>
            <a:lvl8pPr lvl="7">
              <a:spcBef>
                <a:spcPts val="0"/>
              </a:spcBef>
              <a:spcAft>
                <a:spcPts val="0"/>
              </a:spcAft>
              <a:buSzPts val="2800"/>
              <a:buNone/>
              <a:defRPr>
                <a:latin typeface="Proxima Nova"/>
                <a:ea typeface="Proxima Nova"/>
                <a:cs typeface="Proxima Nova"/>
                <a:sym typeface="Proxima Nova"/>
              </a:defRPr>
            </a:lvl8pPr>
            <a:lvl9pPr lvl="8">
              <a:spcBef>
                <a:spcPts val="0"/>
              </a:spcBef>
              <a:spcAft>
                <a:spcPts val="0"/>
              </a:spcAft>
              <a:buSzPts val="2800"/>
              <a:buNone/>
              <a:defRPr>
                <a:latin typeface="Proxima Nova"/>
                <a:ea typeface="Proxima Nova"/>
                <a:cs typeface="Proxima Nova"/>
                <a:sym typeface="Proxima Nova"/>
              </a:defRPr>
            </a:lvl9pPr>
          </a:lstStyle>
          <a:p/>
        </p:txBody>
      </p:sp>
      <p:sp>
        <p:nvSpPr>
          <p:cNvPr id="19" name="Google Shape;19;p3"/>
          <p:cNvSpPr txBox="1"/>
          <p:nvPr/>
        </p:nvSpPr>
        <p:spPr>
          <a:xfrm>
            <a:off x="410025" y="312550"/>
            <a:ext cx="7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1C414"/>
                </a:solidFill>
                <a:latin typeface="Proxima Nova"/>
                <a:ea typeface="Proxima Nova"/>
                <a:cs typeface="Proxima Nova"/>
                <a:sym typeface="Proxima Nova"/>
              </a:rPr>
              <a:t>Name:</a:t>
            </a:r>
            <a:endParaRPr sz="1600">
              <a:solidFill>
                <a:srgbClr val="F1C414"/>
              </a:solidFill>
              <a:latin typeface="Proxima Nova"/>
              <a:ea typeface="Proxima Nova"/>
              <a:cs typeface="Proxima Nova"/>
              <a:sym typeface="Proxima Nova"/>
            </a:endParaRPr>
          </a:p>
        </p:txBody>
      </p:sp>
      <p:sp>
        <p:nvSpPr>
          <p:cNvPr id="20" name="Google Shape;20;p3"/>
          <p:cNvSpPr txBox="1"/>
          <p:nvPr/>
        </p:nvSpPr>
        <p:spPr>
          <a:xfrm>
            <a:off x="3929025" y="312550"/>
            <a:ext cx="97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1C414"/>
                </a:solidFill>
                <a:latin typeface="Proxima Nova"/>
                <a:ea typeface="Proxima Nova"/>
                <a:cs typeface="Proxima Nova"/>
                <a:sym typeface="Proxima Nova"/>
              </a:rPr>
              <a:t>Position</a:t>
            </a:r>
            <a:r>
              <a:rPr lang="en" sz="1600">
                <a:solidFill>
                  <a:srgbClr val="F1C414"/>
                </a:solidFill>
                <a:latin typeface="Proxima Nova"/>
                <a:ea typeface="Proxima Nova"/>
                <a:cs typeface="Proxima Nova"/>
                <a:sym typeface="Proxima Nova"/>
              </a:rPr>
              <a:t>:</a:t>
            </a:r>
            <a:endParaRPr sz="1600">
              <a:solidFill>
                <a:srgbClr val="F1C414"/>
              </a:solidFill>
              <a:latin typeface="Proxima Nova"/>
              <a:ea typeface="Proxima Nova"/>
              <a:cs typeface="Proxima Nova"/>
              <a:sym typeface="Proxima Nova"/>
            </a:endParaRPr>
          </a:p>
        </p:txBody>
      </p:sp>
      <p:sp>
        <p:nvSpPr>
          <p:cNvPr id="21" name="Google Shape;21;p3"/>
          <p:cNvSpPr txBox="1"/>
          <p:nvPr>
            <p:ph idx="4" type="title"/>
          </p:nvPr>
        </p:nvSpPr>
        <p:spPr>
          <a:xfrm>
            <a:off x="4902525" y="312550"/>
            <a:ext cx="2759100" cy="348300"/>
          </a:xfrm>
          <a:prstGeom prst="rect">
            <a:avLst/>
          </a:prstGeom>
        </p:spPr>
        <p:txBody>
          <a:bodyPr anchorCtr="0" anchor="t" bIns="91425" lIns="91425" spcFirstLastPara="1" rIns="91425" wrap="square" tIns="91425">
            <a:normAutofit/>
          </a:bodyPr>
          <a:lstStyle>
            <a:lvl1pPr lvl="0" rtl="0">
              <a:spcBef>
                <a:spcPts val="0"/>
              </a:spcBef>
              <a:spcAft>
                <a:spcPts val="0"/>
              </a:spcAft>
              <a:buSzPts val="1600"/>
              <a:buNone/>
              <a:defRPr sz="1600">
                <a:latin typeface="Proxima Nova"/>
                <a:ea typeface="Proxima Nova"/>
                <a:cs typeface="Proxima Nova"/>
                <a:sym typeface="Proxima Nova"/>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p:txBody>
      </p:sp>
      <p:sp>
        <p:nvSpPr>
          <p:cNvPr id="22" name="Google Shape;22;p3"/>
          <p:cNvSpPr txBox="1"/>
          <p:nvPr/>
        </p:nvSpPr>
        <p:spPr>
          <a:xfrm>
            <a:off x="437550" y="1214450"/>
            <a:ext cx="26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1C414"/>
                </a:solidFill>
                <a:latin typeface="Proxima Nova"/>
                <a:ea typeface="Proxima Nova"/>
                <a:cs typeface="Proxima Nova"/>
                <a:sym typeface="Proxima Nova"/>
              </a:rPr>
              <a:t>Working On</a:t>
            </a:r>
            <a:endParaRPr b="1">
              <a:solidFill>
                <a:srgbClr val="F1C414"/>
              </a:solidFill>
              <a:latin typeface="Proxima Nova"/>
              <a:ea typeface="Proxima Nova"/>
              <a:cs typeface="Proxima Nova"/>
              <a:sym typeface="Proxima Nova"/>
            </a:endParaRPr>
          </a:p>
        </p:txBody>
      </p:sp>
      <p:sp>
        <p:nvSpPr>
          <p:cNvPr id="23" name="Google Shape;23;p3"/>
          <p:cNvSpPr txBox="1"/>
          <p:nvPr/>
        </p:nvSpPr>
        <p:spPr>
          <a:xfrm>
            <a:off x="3228150" y="1214450"/>
            <a:ext cx="26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1C414"/>
                </a:solidFill>
                <a:latin typeface="Proxima Nova"/>
                <a:ea typeface="Proxima Nova"/>
                <a:cs typeface="Proxima Nova"/>
                <a:sym typeface="Proxima Nova"/>
              </a:rPr>
              <a:t>Ideas</a:t>
            </a:r>
            <a:endParaRPr b="1">
              <a:solidFill>
                <a:srgbClr val="F1C414"/>
              </a:solidFill>
              <a:latin typeface="Proxima Nova"/>
              <a:ea typeface="Proxima Nova"/>
              <a:cs typeface="Proxima Nova"/>
              <a:sym typeface="Proxima Nova"/>
            </a:endParaRPr>
          </a:p>
        </p:txBody>
      </p:sp>
      <p:sp>
        <p:nvSpPr>
          <p:cNvPr id="24" name="Google Shape;24;p3"/>
          <p:cNvSpPr txBox="1"/>
          <p:nvPr/>
        </p:nvSpPr>
        <p:spPr>
          <a:xfrm>
            <a:off x="6000875" y="1214450"/>
            <a:ext cx="26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1C414"/>
                </a:solidFill>
                <a:latin typeface="Proxima Nova"/>
                <a:ea typeface="Proxima Nova"/>
                <a:cs typeface="Proxima Nova"/>
                <a:sym typeface="Proxima Nova"/>
              </a:rPr>
              <a:t>Action Items</a:t>
            </a:r>
            <a:endParaRPr b="1">
              <a:solidFill>
                <a:srgbClr val="F1C414"/>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 name="Google Shape;2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3B248"/>
              </a:buClr>
              <a:buSzPts val="2800"/>
              <a:buNone/>
              <a:defRPr>
                <a:solidFill>
                  <a:srgbClr val="13B248"/>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type="titleOnly">
  <p:cSld name="TITLE_ONLY">
    <p:spTree>
      <p:nvGrpSpPr>
        <p:cNvPr id="37" name="Shape 37"/>
        <p:cNvGrpSpPr/>
        <p:nvPr/>
      </p:nvGrpSpPr>
      <p:grpSpPr>
        <a:xfrm>
          <a:off x="0" y="0"/>
          <a:ext cx="0" cy="0"/>
          <a:chOff x="0" y="0"/>
          <a:chExt cx="0" cy="0"/>
        </a:xfrm>
      </p:grpSpPr>
      <p:sp>
        <p:nvSpPr>
          <p:cNvPr id="38" name="Google Shape;38;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7"/>
          <p:cNvSpPr/>
          <p:nvPr>
            <p:ph idx="2" type="pic"/>
          </p:nvPr>
        </p:nvSpPr>
        <p:spPr>
          <a:xfrm>
            <a:off x="1471500" y="1209975"/>
            <a:ext cx="6201000" cy="3210300"/>
          </a:xfrm>
          <a:prstGeom prst="rect">
            <a:avLst/>
          </a:prstGeom>
          <a:noFill/>
          <a:ln cap="flat" cmpd="sng" w="38100">
            <a:solidFill>
              <a:srgbClr val="F1C414"/>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 name="Google Shape;43;p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1" name="Google Shape;51;p1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1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2"/>
              </a:buClr>
              <a:buSzPts val="2800"/>
              <a:buFont typeface="Ubuntu"/>
              <a:buNone/>
              <a:defRPr sz="2800">
                <a:solidFill>
                  <a:schemeClr val="lt2"/>
                </a:solidFill>
                <a:latin typeface="Ubuntu"/>
                <a:ea typeface="Ubuntu"/>
                <a:cs typeface="Ubuntu"/>
                <a:sym typeface="Ubuntu"/>
              </a:defRPr>
            </a:lvl1pPr>
            <a:lvl2pPr lvl="1">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Ubuntu"/>
              <a:buChar char="●"/>
              <a:defRPr sz="1800">
                <a:solidFill>
                  <a:schemeClr val="lt1"/>
                </a:solidFill>
                <a:latin typeface="Ubuntu"/>
                <a:ea typeface="Ubuntu"/>
                <a:cs typeface="Ubuntu"/>
                <a:sym typeface="Ubuntu"/>
              </a:defRPr>
            </a:lvl1pPr>
            <a:lvl2pPr indent="-317500" lvl="1" marL="9144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2pPr>
            <a:lvl3pPr indent="-317500" lvl="2" marL="13716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3pPr>
            <a:lvl4pPr indent="-317500" lvl="3" marL="18288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4pPr>
            <a:lvl5pPr indent="-317500" lvl="4" marL="22860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5pPr>
            <a:lvl6pPr indent="-317500" lvl="5" marL="27432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6pPr>
            <a:lvl7pPr indent="-317500" lvl="6" marL="32004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7pPr>
            <a:lvl8pPr indent="-317500" lvl="7" marL="36576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8pPr>
            <a:lvl9pPr indent="-317500" lvl="8" marL="4114800">
              <a:lnSpc>
                <a:spcPct val="115000"/>
              </a:lnSpc>
              <a:spcBef>
                <a:spcPts val="0"/>
              </a:spcBef>
              <a:spcAft>
                <a:spcPts val="0"/>
              </a:spcAft>
              <a:buClr>
                <a:schemeClr val="lt1"/>
              </a:buClr>
              <a:buSzPts val="1400"/>
              <a:buFont typeface="Ubuntu"/>
              <a:buChar char="■"/>
              <a:defRPr>
                <a:solidFill>
                  <a:schemeClr val="lt1"/>
                </a:solidFill>
                <a:latin typeface="Ubuntu"/>
                <a:ea typeface="Ubuntu"/>
                <a:cs typeface="Ubuntu"/>
                <a:sym typeface="Ubuntu"/>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Ubuntu"/>
                <a:ea typeface="Ubuntu"/>
                <a:cs typeface="Ubuntu"/>
                <a:sym typeface="Ubuntu"/>
              </a:defRPr>
            </a:lvl1pPr>
            <a:lvl2pPr lvl="1" algn="r">
              <a:buNone/>
              <a:defRPr sz="1000">
                <a:solidFill>
                  <a:schemeClr val="lt2"/>
                </a:solidFill>
                <a:latin typeface="Ubuntu"/>
                <a:ea typeface="Ubuntu"/>
                <a:cs typeface="Ubuntu"/>
                <a:sym typeface="Ubuntu"/>
              </a:defRPr>
            </a:lvl2pPr>
            <a:lvl3pPr lvl="2" algn="r">
              <a:buNone/>
              <a:defRPr sz="1000">
                <a:solidFill>
                  <a:schemeClr val="lt2"/>
                </a:solidFill>
                <a:latin typeface="Ubuntu"/>
                <a:ea typeface="Ubuntu"/>
                <a:cs typeface="Ubuntu"/>
                <a:sym typeface="Ubuntu"/>
              </a:defRPr>
            </a:lvl3pPr>
            <a:lvl4pPr lvl="3" algn="r">
              <a:buNone/>
              <a:defRPr sz="1000">
                <a:solidFill>
                  <a:schemeClr val="lt2"/>
                </a:solidFill>
                <a:latin typeface="Ubuntu"/>
                <a:ea typeface="Ubuntu"/>
                <a:cs typeface="Ubuntu"/>
                <a:sym typeface="Ubuntu"/>
              </a:defRPr>
            </a:lvl4pPr>
            <a:lvl5pPr lvl="4" algn="r">
              <a:buNone/>
              <a:defRPr sz="1000">
                <a:solidFill>
                  <a:schemeClr val="lt2"/>
                </a:solidFill>
                <a:latin typeface="Ubuntu"/>
                <a:ea typeface="Ubuntu"/>
                <a:cs typeface="Ubuntu"/>
                <a:sym typeface="Ubuntu"/>
              </a:defRPr>
            </a:lvl5pPr>
            <a:lvl6pPr lvl="5" algn="r">
              <a:buNone/>
              <a:defRPr sz="1000">
                <a:solidFill>
                  <a:schemeClr val="lt2"/>
                </a:solidFill>
                <a:latin typeface="Ubuntu"/>
                <a:ea typeface="Ubuntu"/>
                <a:cs typeface="Ubuntu"/>
                <a:sym typeface="Ubuntu"/>
              </a:defRPr>
            </a:lvl6pPr>
            <a:lvl7pPr lvl="6" algn="r">
              <a:buNone/>
              <a:defRPr sz="1000">
                <a:solidFill>
                  <a:schemeClr val="lt2"/>
                </a:solidFill>
                <a:latin typeface="Ubuntu"/>
                <a:ea typeface="Ubuntu"/>
                <a:cs typeface="Ubuntu"/>
                <a:sym typeface="Ubuntu"/>
              </a:defRPr>
            </a:lvl7pPr>
            <a:lvl8pPr lvl="7" algn="r">
              <a:buNone/>
              <a:defRPr sz="1000">
                <a:solidFill>
                  <a:schemeClr val="lt2"/>
                </a:solidFill>
                <a:latin typeface="Ubuntu"/>
                <a:ea typeface="Ubuntu"/>
                <a:cs typeface="Ubuntu"/>
                <a:sym typeface="Ubuntu"/>
              </a:defRPr>
            </a:lvl8pPr>
            <a:lvl9pPr lvl="8" algn="r">
              <a:buNone/>
              <a:defRPr sz="1000">
                <a:solidFill>
                  <a:schemeClr val="lt2"/>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ti.com/lit/pdf/slau13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unacademy.com/content/nta-ugc/study-material/computer-science/machine-instruction-types-and-mor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ti.com/tool/CCSTUDIO" TargetMode="External"/><Relationship Id="rId4" Type="http://schemas.openxmlformats.org/officeDocument/2006/relationships/hyperlink" Target="https://docs.github.com/en/get-started/quickstart/set-up-gi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github.com/IEEE-UCF/embedded_skills_series_1"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ctrTitle"/>
          </p:nvPr>
        </p:nvSpPr>
        <p:spPr>
          <a:xfrm>
            <a:off x="189083" y="13340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500">
                <a:solidFill>
                  <a:srgbClr val="F1C414"/>
                </a:solidFill>
              </a:rPr>
              <a:t>IEEE UCF</a:t>
            </a:r>
            <a:r>
              <a:rPr lang="en" sz="4500"/>
              <a:t> </a:t>
            </a:r>
            <a:r>
              <a:rPr lang="en" sz="4500">
                <a:solidFill>
                  <a:srgbClr val="9E9E9E"/>
                </a:solidFill>
              </a:rPr>
              <a:t>SKILL SERIES</a:t>
            </a:r>
            <a:endParaRPr sz="4500">
              <a:solidFill>
                <a:srgbClr val="9E9E9E"/>
              </a:solidFill>
            </a:endParaRPr>
          </a:p>
          <a:p>
            <a:pPr indent="0" lvl="0" marL="0" rtl="0" algn="ctr">
              <a:spcBef>
                <a:spcPts val="0"/>
              </a:spcBef>
              <a:spcAft>
                <a:spcPts val="0"/>
              </a:spcAft>
              <a:buNone/>
            </a:pPr>
            <a:r>
              <a:rPr lang="en" sz="3800"/>
              <a:t>Embedded Programming 1</a:t>
            </a:r>
            <a:endParaRPr sz="3800"/>
          </a:p>
        </p:txBody>
      </p:sp>
      <p:sp>
        <p:nvSpPr>
          <p:cNvPr id="68" name="Google Shape;68;p14"/>
          <p:cNvSpPr txBox="1"/>
          <p:nvPr>
            <p:ph idx="1" type="subTitle"/>
          </p:nvPr>
        </p:nvSpPr>
        <p:spPr>
          <a:xfrm>
            <a:off x="311700" y="35472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Part 1: Interrupts, LEDs, and Git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414"/>
                </a:solidFill>
              </a:rPr>
              <a:t>Can you fix the code?</a:t>
            </a:r>
            <a:endParaRPr>
              <a:solidFill>
                <a:srgbClr val="F1C414"/>
              </a:solidFill>
            </a:endParaRPr>
          </a:p>
        </p:txBody>
      </p:sp>
      <p:sp>
        <p:nvSpPr>
          <p:cNvPr id="127" name="Google Shape;127;p23"/>
          <p:cNvSpPr txBox="1"/>
          <p:nvPr/>
        </p:nvSpPr>
        <p:spPr>
          <a:xfrm>
            <a:off x="389200" y="1148700"/>
            <a:ext cx="3815700" cy="18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Ubuntu"/>
                <a:ea typeface="Ubuntu"/>
                <a:cs typeface="Ubuntu"/>
                <a:sym typeface="Ubuntu"/>
              </a:rPr>
              <a:t>Within CCS…</a:t>
            </a:r>
            <a:endParaRPr sz="1800">
              <a:solidFill>
                <a:schemeClr val="lt1"/>
              </a:solidFill>
              <a:latin typeface="Ubuntu"/>
              <a:ea typeface="Ubuntu"/>
              <a:cs typeface="Ubuntu"/>
              <a:sym typeface="Ubuntu"/>
            </a:endParaRPr>
          </a:p>
          <a:p>
            <a:pPr indent="-342900" lvl="0" marL="457200" rtl="0" algn="l">
              <a:lnSpc>
                <a:spcPct val="115000"/>
              </a:lnSpc>
              <a:spcBef>
                <a:spcPts val="1200"/>
              </a:spcBef>
              <a:spcAft>
                <a:spcPts val="0"/>
              </a:spcAft>
              <a:buClr>
                <a:schemeClr val="lt1"/>
              </a:buClr>
              <a:buSzPts val="1800"/>
              <a:buFont typeface="Ubuntu"/>
              <a:buChar char="●"/>
            </a:pPr>
            <a:r>
              <a:rPr lang="en" sz="1800">
                <a:solidFill>
                  <a:schemeClr val="lt1"/>
                </a:solidFill>
                <a:latin typeface="Ubuntu"/>
                <a:ea typeface="Ubuntu"/>
                <a:cs typeface="Ubuntu"/>
                <a:sym typeface="Ubuntu"/>
              </a:rPr>
              <a:t>How do we use bitwise operators?</a:t>
            </a:r>
            <a:endParaRPr sz="1800">
              <a:solidFill>
                <a:schemeClr val="lt1"/>
              </a:solidFill>
              <a:latin typeface="Ubuntu"/>
              <a:ea typeface="Ubuntu"/>
              <a:cs typeface="Ubuntu"/>
              <a:sym typeface="Ubuntu"/>
            </a:endParaRPr>
          </a:p>
          <a:p>
            <a:pPr indent="-342900" lvl="0" marL="457200" rtl="0" algn="l">
              <a:lnSpc>
                <a:spcPct val="115000"/>
              </a:lnSpc>
              <a:spcBef>
                <a:spcPts val="0"/>
              </a:spcBef>
              <a:spcAft>
                <a:spcPts val="0"/>
              </a:spcAft>
              <a:buClr>
                <a:schemeClr val="lt1"/>
              </a:buClr>
              <a:buSzPts val="1800"/>
              <a:buFont typeface="Ubuntu"/>
              <a:buChar char="●"/>
            </a:pPr>
            <a:r>
              <a:rPr lang="en" sz="1800">
                <a:solidFill>
                  <a:schemeClr val="lt1"/>
                </a:solidFill>
                <a:latin typeface="Ubuntu"/>
                <a:ea typeface="Ubuntu"/>
                <a:cs typeface="Ubuntu"/>
                <a:sym typeface="Ubuntu"/>
              </a:rPr>
              <a:t>How do interrupts work?</a:t>
            </a:r>
            <a:endParaRPr sz="1800">
              <a:solidFill>
                <a:schemeClr val="lt1"/>
              </a:solidFill>
              <a:latin typeface="Ubuntu"/>
              <a:ea typeface="Ubuntu"/>
              <a:cs typeface="Ubuntu"/>
              <a:sym typeface="Ubuntu"/>
            </a:endParaRPr>
          </a:p>
          <a:p>
            <a:pPr indent="-342900" lvl="0" marL="457200" rtl="0" algn="l">
              <a:lnSpc>
                <a:spcPct val="115000"/>
              </a:lnSpc>
              <a:spcBef>
                <a:spcPts val="0"/>
              </a:spcBef>
              <a:spcAft>
                <a:spcPts val="0"/>
              </a:spcAft>
              <a:buClr>
                <a:schemeClr val="lt1"/>
              </a:buClr>
              <a:buSzPts val="1800"/>
              <a:buFont typeface="Ubuntu"/>
              <a:buChar char="●"/>
            </a:pPr>
            <a:r>
              <a:rPr lang="en" sz="1800">
                <a:solidFill>
                  <a:schemeClr val="lt1"/>
                </a:solidFill>
                <a:latin typeface="Ubuntu"/>
                <a:ea typeface="Ubuntu"/>
                <a:cs typeface="Ubuntu"/>
                <a:sym typeface="Ubuntu"/>
              </a:rPr>
              <a:t>Programming in C</a:t>
            </a:r>
            <a:endParaRPr sz="1800">
              <a:solidFill>
                <a:schemeClr val="lt1"/>
              </a:solidFill>
              <a:latin typeface="Ubuntu"/>
              <a:ea typeface="Ubuntu"/>
              <a:cs typeface="Ubuntu"/>
              <a:sym typeface="Ubuntu"/>
            </a:endParaRPr>
          </a:p>
        </p:txBody>
      </p:sp>
      <p:pic>
        <p:nvPicPr>
          <p:cNvPr id="128" name="Google Shape;128;p23"/>
          <p:cNvPicPr preferRelativeResize="0"/>
          <p:nvPr/>
        </p:nvPicPr>
        <p:blipFill rotWithShape="1">
          <a:blip r:embed="rId3">
            <a:alphaModFix/>
          </a:blip>
          <a:srcRect b="41134" l="22655" r="17200" t="6716"/>
          <a:stretch/>
        </p:blipFill>
        <p:spPr>
          <a:xfrm>
            <a:off x="4204901" y="1234550"/>
            <a:ext cx="4745149" cy="1906529"/>
          </a:xfrm>
          <a:prstGeom prst="rect">
            <a:avLst/>
          </a:prstGeom>
          <a:noFill/>
          <a:ln>
            <a:noFill/>
          </a:ln>
        </p:spPr>
      </p:pic>
      <p:sp>
        <p:nvSpPr>
          <p:cNvPr id="129" name="Google Shape;129;p23"/>
          <p:cNvSpPr txBox="1"/>
          <p:nvPr/>
        </p:nvSpPr>
        <p:spPr>
          <a:xfrm>
            <a:off x="389200" y="3129900"/>
            <a:ext cx="38157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Ubuntu"/>
              <a:buChar char="●"/>
            </a:pPr>
            <a:r>
              <a:rPr lang="en" sz="1800">
                <a:solidFill>
                  <a:schemeClr val="lt1"/>
                </a:solidFill>
                <a:latin typeface="Ubuntu"/>
                <a:ea typeface="Ubuntu"/>
                <a:cs typeface="Ubuntu"/>
                <a:sym typeface="Ubuntu"/>
              </a:rPr>
              <a:t>Can you change the blinking speed of the LEDs? The order?</a:t>
            </a:r>
            <a:endParaRPr sz="1800">
              <a:solidFill>
                <a:schemeClr val="lt1"/>
              </a:solidFill>
              <a:latin typeface="Ubuntu"/>
              <a:ea typeface="Ubuntu"/>
              <a:cs typeface="Ubuntu"/>
              <a:sym typeface="Ubuntu"/>
            </a:endParaRPr>
          </a:p>
          <a:p>
            <a:pPr indent="-342900" lvl="0" marL="457200" rtl="0" algn="l">
              <a:lnSpc>
                <a:spcPct val="115000"/>
              </a:lnSpc>
              <a:spcBef>
                <a:spcPts val="0"/>
              </a:spcBef>
              <a:spcAft>
                <a:spcPts val="0"/>
              </a:spcAft>
              <a:buClr>
                <a:schemeClr val="lt1"/>
              </a:buClr>
              <a:buSzPts val="1800"/>
              <a:buFont typeface="Ubuntu"/>
              <a:buChar char="●"/>
            </a:pPr>
            <a:r>
              <a:rPr lang="en" sz="1800">
                <a:solidFill>
                  <a:schemeClr val="lt1"/>
                </a:solidFill>
                <a:latin typeface="Ubuntu"/>
                <a:ea typeface="Ubuntu"/>
                <a:cs typeface="Ubuntu"/>
                <a:sym typeface="Ubuntu"/>
              </a:rPr>
              <a:t>How do interrupts work?</a:t>
            </a:r>
            <a:endParaRPr sz="1800">
              <a:solidFill>
                <a:schemeClr val="lt1"/>
              </a:solidFill>
              <a:latin typeface="Ubuntu"/>
              <a:ea typeface="Ubuntu"/>
              <a:cs typeface="Ubuntu"/>
              <a:sym typeface="Ubuntu"/>
            </a:endParaRPr>
          </a:p>
          <a:p>
            <a:pPr indent="-342900" lvl="0" marL="457200" rtl="0" algn="l">
              <a:lnSpc>
                <a:spcPct val="115000"/>
              </a:lnSpc>
              <a:spcBef>
                <a:spcPts val="0"/>
              </a:spcBef>
              <a:spcAft>
                <a:spcPts val="0"/>
              </a:spcAft>
              <a:buClr>
                <a:schemeClr val="lt1"/>
              </a:buClr>
              <a:buSzPts val="1800"/>
              <a:buFont typeface="Ubuntu"/>
              <a:buChar char="●"/>
            </a:pPr>
            <a:r>
              <a:rPr lang="en" sz="1800">
                <a:solidFill>
                  <a:schemeClr val="lt1"/>
                </a:solidFill>
                <a:latin typeface="Ubuntu"/>
                <a:ea typeface="Ubuntu"/>
                <a:cs typeface="Ubuntu"/>
                <a:sym typeface="Ubuntu"/>
              </a:rPr>
              <a:t>Programming in C</a:t>
            </a:r>
            <a:endParaRPr sz="1800">
              <a:solidFill>
                <a:schemeClr val="lt1"/>
              </a:solidFill>
              <a:latin typeface="Ubuntu"/>
              <a:ea typeface="Ubuntu"/>
              <a:cs typeface="Ubuntu"/>
              <a:sym typeface="Ubuntu"/>
            </a:endParaRPr>
          </a:p>
        </p:txBody>
      </p:sp>
      <p:pic>
        <p:nvPicPr>
          <p:cNvPr id="130" name="Google Shape;130;p23"/>
          <p:cNvPicPr preferRelativeResize="0"/>
          <p:nvPr/>
        </p:nvPicPr>
        <p:blipFill>
          <a:blip r:embed="rId4">
            <a:alphaModFix/>
          </a:blip>
          <a:stretch>
            <a:fillRect/>
          </a:stretch>
        </p:blipFill>
        <p:spPr>
          <a:xfrm>
            <a:off x="3930525" y="361088"/>
            <a:ext cx="740575" cy="74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414"/>
                </a:solidFill>
              </a:rPr>
              <a:t>Interrupts</a:t>
            </a:r>
            <a:endParaRPr>
              <a:solidFill>
                <a:srgbClr val="F1C414"/>
              </a:solidFill>
            </a:endParaRPr>
          </a:p>
        </p:txBody>
      </p:sp>
      <p:pic>
        <p:nvPicPr>
          <p:cNvPr id="136" name="Google Shape;136;p24"/>
          <p:cNvPicPr preferRelativeResize="0"/>
          <p:nvPr/>
        </p:nvPicPr>
        <p:blipFill>
          <a:blip r:embed="rId3">
            <a:alphaModFix/>
          </a:blip>
          <a:stretch>
            <a:fillRect/>
          </a:stretch>
        </p:blipFill>
        <p:spPr>
          <a:xfrm>
            <a:off x="1268925" y="1442725"/>
            <a:ext cx="6606149" cy="2605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2006875" y="334763"/>
            <a:ext cx="5130251" cy="4321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2285400"/>
            <a:ext cx="8520600" cy="8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820" u="sng">
                <a:solidFill>
                  <a:schemeClr val="hlink"/>
                </a:solidFill>
                <a:hlinkClick r:id="rId3"/>
              </a:rPr>
              <a:t>Compiling and linking</a:t>
            </a:r>
            <a:endParaRPr sz="3820">
              <a:solidFill>
                <a:srgbClr val="F1C41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7"/>
          <p:cNvPicPr preferRelativeResize="0"/>
          <p:nvPr/>
        </p:nvPicPr>
        <p:blipFill>
          <a:blip r:embed="rId3">
            <a:alphaModFix/>
          </a:blip>
          <a:stretch>
            <a:fillRect/>
          </a:stretch>
        </p:blipFill>
        <p:spPr>
          <a:xfrm>
            <a:off x="911350" y="723499"/>
            <a:ext cx="7321299" cy="1248000"/>
          </a:xfrm>
          <a:prstGeom prst="rect">
            <a:avLst/>
          </a:prstGeom>
          <a:noFill/>
          <a:ln>
            <a:noFill/>
          </a:ln>
        </p:spPr>
      </p:pic>
      <p:pic>
        <p:nvPicPr>
          <p:cNvPr id="152" name="Google Shape;152;p27"/>
          <p:cNvPicPr preferRelativeResize="0"/>
          <p:nvPr/>
        </p:nvPicPr>
        <p:blipFill>
          <a:blip r:embed="rId4">
            <a:alphaModFix/>
          </a:blip>
          <a:stretch>
            <a:fillRect/>
          </a:stretch>
        </p:blipFill>
        <p:spPr>
          <a:xfrm>
            <a:off x="911350" y="2393632"/>
            <a:ext cx="7321298" cy="19092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414"/>
                </a:solidFill>
              </a:rPr>
              <a:t>Almost done!!!</a:t>
            </a:r>
            <a:endParaRPr>
              <a:solidFill>
                <a:srgbClr val="F1C414"/>
              </a:solidFill>
            </a:endParaRPr>
          </a:p>
        </p:txBody>
      </p:sp>
      <p:sp>
        <p:nvSpPr>
          <p:cNvPr id="158" name="Google Shape;15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Add your edited files to be committed</a:t>
            </a:r>
            <a:endParaRPr/>
          </a:p>
          <a:p>
            <a:pPr indent="-317500" lvl="1" marL="914400" rtl="0" algn="l">
              <a:spcBef>
                <a:spcPts val="0"/>
              </a:spcBef>
              <a:spcAft>
                <a:spcPts val="0"/>
              </a:spcAft>
              <a:buSzPts val="1400"/>
              <a:buAutoNum type="alphaLcPeriod"/>
            </a:pPr>
            <a:r>
              <a:rPr lang="en"/>
              <a:t>“git add *FILENAME*”</a:t>
            </a:r>
            <a:endParaRPr/>
          </a:p>
          <a:p>
            <a:pPr indent="-342900" lvl="0" marL="457200" rtl="0" algn="l">
              <a:spcBef>
                <a:spcPts val="0"/>
              </a:spcBef>
              <a:spcAft>
                <a:spcPts val="0"/>
              </a:spcAft>
              <a:buSzPts val="1800"/>
              <a:buAutoNum type="arabicPeriod"/>
            </a:pPr>
            <a:r>
              <a:rPr lang="en"/>
              <a:t>Commit your changes (local)</a:t>
            </a:r>
            <a:endParaRPr/>
          </a:p>
          <a:p>
            <a:pPr indent="-317500" lvl="1" marL="914400" rtl="0" algn="l">
              <a:spcBef>
                <a:spcPts val="0"/>
              </a:spcBef>
              <a:spcAft>
                <a:spcPts val="0"/>
              </a:spcAft>
              <a:buSzPts val="1400"/>
              <a:buAutoNum type="alphaLcPeriod"/>
            </a:pPr>
            <a:r>
              <a:rPr lang="en"/>
              <a:t>git commit</a:t>
            </a:r>
            <a:endParaRPr/>
          </a:p>
          <a:p>
            <a:pPr indent="-342900" lvl="0" marL="457200" rtl="0" algn="l">
              <a:spcBef>
                <a:spcPts val="0"/>
              </a:spcBef>
              <a:spcAft>
                <a:spcPts val="0"/>
              </a:spcAft>
              <a:buSzPts val="1800"/>
              <a:buAutoNum type="arabicPeriod"/>
            </a:pPr>
            <a:r>
              <a:rPr lang="en"/>
              <a:t>Push your changes (local -&gt; remote)</a:t>
            </a:r>
            <a:endParaRPr/>
          </a:p>
          <a:p>
            <a:pPr indent="-317500" lvl="1" marL="914400" rtl="0" algn="l">
              <a:spcBef>
                <a:spcPts val="0"/>
              </a:spcBef>
              <a:spcAft>
                <a:spcPts val="0"/>
              </a:spcAft>
              <a:buSzPts val="1400"/>
              <a:buAutoNum type="alphaLcPeriod"/>
            </a:pPr>
            <a:r>
              <a:rPr lang="en"/>
              <a:t>git push</a:t>
            </a:r>
            <a:endParaRPr/>
          </a:p>
        </p:txBody>
      </p:sp>
      <p:pic>
        <p:nvPicPr>
          <p:cNvPr id="159" name="Google Shape;159;p28"/>
          <p:cNvPicPr preferRelativeResize="0"/>
          <p:nvPr/>
        </p:nvPicPr>
        <p:blipFill>
          <a:blip r:embed="rId3">
            <a:alphaModFix/>
          </a:blip>
          <a:stretch>
            <a:fillRect/>
          </a:stretch>
        </p:blipFill>
        <p:spPr>
          <a:xfrm>
            <a:off x="5368325" y="1159350"/>
            <a:ext cx="2824800" cy="282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2285400"/>
            <a:ext cx="8520600" cy="8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820">
                <a:solidFill>
                  <a:srgbClr val="F1C414"/>
                </a:solidFill>
              </a:rPr>
              <a:t>Thanks for coming!</a:t>
            </a:r>
            <a:endParaRPr sz="3820">
              <a:solidFill>
                <a:srgbClr val="F1C41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2757488" y="152400"/>
            <a:ext cx="3629027" cy="48387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rgbClr val="F1C414"/>
                </a:solidFill>
              </a:rPr>
              <a:t>What you will learn today</a:t>
            </a:r>
            <a:endParaRPr sz="3220">
              <a:solidFill>
                <a:srgbClr val="F1C414"/>
              </a:solidFill>
            </a:endParaRPr>
          </a:p>
        </p:txBody>
      </p:sp>
      <p:sp>
        <p:nvSpPr>
          <p:cNvPr id="79" name="Google Shape;79;p16"/>
          <p:cNvSpPr txBox="1"/>
          <p:nvPr>
            <p:ph idx="1" type="body"/>
          </p:nvPr>
        </p:nvSpPr>
        <p:spPr>
          <a:xfrm>
            <a:off x="311700" y="1152475"/>
            <a:ext cx="7794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romanUcPeriod"/>
            </a:pPr>
            <a:r>
              <a:rPr lang="en" sz="1800"/>
              <a:t>How to use Git in a real-world example</a:t>
            </a:r>
            <a:endParaRPr sz="1800"/>
          </a:p>
          <a:p>
            <a:pPr indent="-342900" lvl="0" marL="457200" rtl="0" algn="l">
              <a:spcBef>
                <a:spcPts val="0"/>
              </a:spcBef>
              <a:spcAft>
                <a:spcPts val="0"/>
              </a:spcAft>
              <a:buSzPts val="1800"/>
              <a:buAutoNum type="romanUcPeriod"/>
            </a:pPr>
            <a:r>
              <a:rPr lang="en" sz="1800"/>
              <a:t>Intro to microcontrollers and the MSP430</a:t>
            </a:r>
            <a:endParaRPr sz="1800"/>
          </a:p>
          <a:p>
            <a:pPr indent="-342900" lvl="0" marL="457200" rtl="0" algn="l">
              <a:spcBef>
                <a:spcPts val="0"/>
              </a:spcBef>
              <a:spcAft>
                <a:spcPts val="0"/>
              </a:spcAft>
              <a:buSzPts val="1800"/>
              <a:buAutoNum type="romanUcPeriod"/>
            </a:pPr>
            <a:r>
              <a:rPr lang="en" sz="1800"/>
              <a:t>Bitwise operators and the C language</a:t>
            </a:r>
            <a:endParaRPr sz="1800"/>
          </a:p>
          <a:p>
            <a:pPr indent="-342900" lvl="0" marL="457200" rtl="0" algn="l">
              <a:spcBef>
                <a:spcPts val="0"/>
              </a:spcBef>
              <a:spcAft>
                <a:spcPts val="0"/>
              </a:spcAft>
              <a:buSzPts val="1800"/>
              <a:buAutoNum type="romanUcPeriod"/>
            </a:pPr>
            <a:r>
              <a:rPr lang="en" sz="1800"/>
              <a:t>How to read a datasheet</a:t>
            </a:r>
            <a:endParaRPr sz="1800"/>
          </a:p>
          <a:p>
            <a:pPr indent="-342900" lvl="0" marL="457200" rtl="0" algn="l">
              <a:spcBef>
                <a:spcPts val="0"/>
              </a:spcBef>
              <a:spcAft>
                <a:spcPts val="0"/>
              </a:spcAft>
              <a:buSzPts val="1800"/>
              <a:buAutoNum type="romanUcPeriod"/>
            </a:pPr>
            <a:r>
              <a:rPr lang="en" sz="1800"/>
              <a:t>Clocks, interrupts, LEDs</a:t>
            </a:r>
            <a:endParaRPr sz="1800"/>
          </a:p>
          <a:p>
            <a:pPr indent="-342900" lvl="0" marL="457200" rtl="0" algn="l">
              <a:spcBef>
                <a:spcPts val="0"/>
              </a:spcBef>
              <a:spcAft>
                <a:spcPts val="0"/>
              </a:spcAft>
              <a:buSzPts val="1800"/>
              <a:buAutoNum type="romanUcPeriod"/>
            </a:pPr>
            <a:r>
              <a:rPr lang="en" sz="1800"/>
              <a:t>Compiling, linking, flashing</a:t>
            </a:r>
            <a:endParaRPr sz="1800"/>
          </a:p>
        </p:txBody>
      </p:sp>
      <p:pic>
        <p:nvPicPr>
          <p:cNvPr id="80" name="Google Shape;80;p16"/>
          <p:cNvPicPr preferRelativeResize="0"/>
          <p:nvPr/>
        </p:nvPicPr>
        <p:blipFill>
          <a:blip r:embed="rId3">
            <a:alphaModFix/>
          </a:blip>
          <a:stretch>
            <a:fillRect/>
          </a:stretch>
        </p:blipFill>
        <p:spPr>
          <a:xfrm>
            <a:off x="5557600" y="666225"/>
            <a:ext cx="789825" cy="789825"/>
          </a:xfrm>
          <a:prstGeom prst="rect">
            <a:avLst/>
          </a:prstGeom>
          <a:noFill/>
          <a:ln>
            <a:noFill/>
          </a:ln>
        </p:spPr>
      </p:pic>
      <p:pic>
        <p:nvPicPr>
          <p:cNvPr id="81" name="Google Shape;81;p16"/>
          <p:cNvPicPr preferRelativeResize="0"/>
          <p:nvPr/>
        </p:nvPicPr>
        <p:blipFill>
          <a:blip r:embed="rId4">
            <a:alphaModFix/>
          </a:blip>
          <a:stretch>
            <a:fillRect/>
          </a:stretch>
        </p:blipFill>
        <p:spPr>
          <a:xfrm>
            <a:off x="5741974" y="1224050"/>
            <a:ext cx="3119250" cy="1754575"/>
          </a:xfrm>
          <a:prstGeom prst="rect">
            <a:avLst/>
          </a:prstGeom>
          <a:noFill/>
          <a:ln>
            <a:noFill/>
          </a:ln>
        </p:spPr>
      </p:pic>
      <p:pic>
        <p:nvPicPr>
          <p:cNvPr id="82" name="Google Shape;82;p16"/>
          <p:cNvPicPr preferRelativeResize="0"/>
          <p:nvPr/>
        </p:nvPicPr>
        <p:blipFill>
          <a:blip r:embed="rId5">
            <a:alphaModFix/>
          </a:blip>
          <a:stretch>
            <a:fillRect/>
          </a:stretch>
        </p:blipFill>
        <p:spPr>
          <a:xfrm>
            <a:off x="4072350" y="2480050"/>
            <a:ext cx="3386107" cy="2480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414"/>
                </a:solidFill>
              </a:rPr>
              <a:t>What is a microcontroller?</a:t>
            </a:r>
            <a:endParaRPr>
              <a:solidFill>
                <a:srgbClr val="F1C414"/>
              </a:solidFill>
            </a:endParaRPr>
          </a:p>
        </p:txBody>
      </p:sp>
      <p:sp>
        <p:nvSpPr>
          <p:cNvPr id="88" name="Google Shape;88;p17"/>
          <p:cNvSpPr txBox="1"/>
          <p:nvPr/>
        </p:nvSpPr>
        <p:spPr>
          <a:xfrm>
            <a:off x="396825" y="1274425"/>
            <a:ext cx="4455000" cy="200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lt1"/>
                </a:solidFill>
                <a:latin typeface="Ubuntu"/>
                <a:ea typeface="Ubuntu"/>
                <a:cs typeface="Ubuntu"/>
                <a:sym typeface="Ubuntu"/>
              </a:rPr>
              <a:t>A small computer on an integrated circuit (IC)!</a:t>
            </a:r>
            <a:endParaRPr sz="1600">
              <a:solidFill>
                <a:schemeClr val="lt1"/>
              </a:solidFill>
              <a:latin typeface="Ubuntu"/>
              <a:ea typeface="Ubuntu"/>
              <a:cs typeface="Ubuntu"/>
              <a:sym typeface="Ubuntu"/>
            </a:endParaRPr>
          </a:p>
          <a:p>
            <a:pPr indent="-330200" lvl="0" marL="457200" rtl="0" algn="l">
              <a:lnSpc>
                <a:spcPct val="115000"/>
              </a:lnSpc>
              <a:spcBef>
                <a:spcPts val="1200"/>
              </a:spcBef>
              <a:spcAft>
                <a:spcPts val="0"/>
              </a:spcAft>
              <a:buClr>
                <a:schemeClr val="lt1"/>
              </a:buClr>
              <a:buSzPts val="1600"/>
              <a:buFont typeface="Ubuntu"/>
              <a:buChar char="●"/>
            </a:pPr>
            <a:r>
              <a:rPr lang="en" sz="1600">
                <a:solidFill>
                  <a:schemeClr val="lt1"/>
                </a:solidFill>
                <a:latin typeface="Ubuntu"/>
                <a:ea typeface="Ubuntu"/>
                <a:cs typeface="Ubuntu"/>
                <a:sym typeface="Ubuntu"/>
              </a:rPr>
              <a:t>Contains processor(s), memory, I/O peripherals</a:t>
            </a:r>
            <a:endParaRPr sz="1600">
              <a:solidFill>
                <a:schemeClr val="lt1"/>
              </a:solidFill>
              <a:latin typeface="Ubuntu"/>
              <a:ea typeface="Ubuntu"/>
              <a:cs typeface="Ubuntu"/>
              <a:sym typeface="Ubuntu"/>
            </a:endParaRPr>
          </a:p>
          <a:p>
            <a:pPr indent="-330200" lvl="0" marL="457200" rtl="0" algn="l">
              <a:lnSpc>
                <a:spcPct val="115000"/>
              </a:lnSpc>
              <a:spcBef>
                <a:spcPts val="0"/>
              </a:spcBef>
              <a:spcAft>
                <a:spcPts val="0"/>
              </a:spcAft>
              <a:buClr>
                <a:schemeClr val="lt1"/>
              </a:buClr>
              <a:buSzPts val="1600"/>
              <a:buFont typeface="Ubuntu"/>
              <a:buChar char="●"/>
            </a:pPr>
            <a:r>
              <a:rPr lang="en" sz="1600">
                <a:solidFill>
                  <a:schemeClr val="lt1"/>
                </a:solidFill>
                <a:latin typeface="Ubuntu"/>
                <a:ea typeface="Ubuntu"/>
                <a:cs typeface="Ubuntu"/>
                <a:sym typeface="Ubuntu"/>
              </a:rPr>
              <a:t>Volatile and non-volatile memory</a:t>
            </a:r>
            <a:endParaRPr sz="1600">
              <a:solidFill>
                <a:schemeClr val="lt1"/>
              </a:solidFill>
              <a:latin typeface="Ubuntu"/>
              <a:ea typeface="Ubuntu"/>
              <a:cs typeface="Ubuntu"/>
              <a:sym typeface="Ubuntu"/>
            </a:endParaRPr>
          </a:p>
          <a:p>
            <a:pPr indent="-330200" lvl="0" marL="457200" rtl="0" algn="l">
              <a:lnSpc>
                <a:spcPct val="115000"/>
              </a:lnSpc>
              <a:spcBef>
                <a:spcPts val="0"/>
              </a:spcBef>
              <a:spcAft>
                <a:spcPts val="0"/>
              </a:spcAft>
              <a:buClr>
                <a:schemeClr val="lt1"/>
              </a:buClr>
              <a:buSzPts val="1600"/>
              <a:buFont typeface="Ubuntu"/>
              <a:buChar char="●"/>
            </a:pPr>
            <a:r>
              <a:rPr lang="en" sz="1600">
                <a:solidFill>
                  <a:schemeClr val="lt1"/>
                </a:solidFill>
                <a:latin typeface="Ubuntu"/>
                <a:ea typeface="Ubuntu"/>
                <a:cs typeface="Ubuntu"/>
                <a:sym typeface="Ubuntu"/>
              </a:rPr>
              <a:t>Revolutionized everyday products and more</a:t>
            </a:r>
            <a:endParaRPr sz="1600">
              <a:solidFill>
                <a:schemeClr val="lt1"/>
              </a:solidFill>
              <a:latin typeface="Ubuntu"/>
              <a:ea typeface="Ubuntu"/>
              <a:cs typeface="Ubuntu"/>
              <a:sym typeface="Ubuntu"/>
            </a:endParaRPr>
          </a:p>
        </p:txBody>
      </p:sp>
      <p:pic>
        <p:nvPicPr>
          <p:cNvPr id="89" name="Google Shape;89;p17"/>
          <p:cNvPicPr preferRelativeResize="0"/>
          <p:nvPr/>
        </p:nvPicPr>
        <p:blipFill>
          <a:blip r:embed="rId3">
            <a:alphaModFix/>
          </a:blip>
          <a:stretch>
            <a:fillRect/>
          </a:stretch>
        </p:blipFill>
        <p:spPr>
          <a:xfrm>
            <a:off x="5279825" y="745725"/>
            <a:ext cx="1480375" cy="1075725"/>
          </a:xfrm>
          <a:prstGeom prst="rect">
            <a:avLst/>
          </a:prstGeom>
          <a:noFill/>
          <a:ln>
            <a:noFill/>
          </a:ln>
        </p:spPr>
      </p:pic>
      <p:pic>
        <p:nvPicPr>
          <p:cNvPr id="90" name="Google Shape;90;p17"/>
          <p:cNvPicPr preferRelativeResize="0"/>
          <p:nvPr/>
        </p:nvPicPr>
        <p:blipFill>
          <a:blip r:embed="rId4">
            <a:alphaModFix/>
          </a:blip>
          <a:stretch>
            <a:fillRect/>
          </a:stretch>
        </p:blipFill>
        <p:spPr>
          <a:xfrm>
            <a:off x="6736124" y="1747500"/>
            <a:ext cx="2157525" cy="1567800"/>
          </a:xfrm>
          <a:prstGeom prst="rect">
            <a:avLst/>
          </a:prstGeom>
          <a:noFill/>
          <a:ln>
            <a:noFill/>
          </a:ln>
        </p:spPr>
      </p:pic>
      <p:pic>
        <p:nvPicPr>
          <p:cNvPr id="91" name="Google Shape;91;p17"/>
          <p:cNvPicPr preferRelativeResize="0"/>
          <p:nvPr/>
        </p:nvPicPr>
        <p:blipFill>
          <a:blip r:embed="rId5">
            <a:alphaModFix/>
          </a:blip>
          <a:stretch>
            <a:fillRect/>
          </a:stretch>
        </p:blipFill>
        <p:spPr>
          <a:xfrm>
            <a:off x="4298425" y="2648775"/>
            <a:ext cx="2662077" cy="2342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414"/>
                </a:solidFill>
              </a:rPr>
              <a:t>Behind the scenes</a:t>
            </a:r>
            <a:endParaRPr>
              <a:solidFill>
                <a:srgbClr val="F1C414"/>
              </a:solidFill>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Processors are designed to understand a set of machine language instructions. They include operations like </a:t>
            </a:r>
            <a:r>
              <a:rPr lang="en" u="sng">
                <a:solidFill>
                  <a:schemeClr val="hlink"/>
                </a:solidFill>
                <a:hlinkClick r:id="rId3"/>
              </a:rPr>
              <a:t>load, store, add, multiply, and branch</a:t>
            </a:r>
            <a:r>
              <a:rPr lang="en"/>
              <a:t>. We can write these instructions through assembly code, but this is too tedious for today’s applications!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Embedded software engineers often use high-level languages (easy for humans to understand) like C and Python. This means more abstraction (less customizability) but much faster to develop.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414"/>
                </a:solidFill>
              </a:rPr>
              <a:t>Behind the scenes cont.</a:t>
            </a:r>
            <a:endParaRPr>
              <a:solidFill>
                <a:srgbClr val="F1C414"/>
              </a:solidFill>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Volatile memory: data that is only maintained with power</a:t>
            </a:r>
            <a:endParaRPr/>
          </a:p>
          <a:p>
            <a:pPr indent="0" lvl="0" marL="0" rtl="0" algn="l">
              <a:spcBef>
                <a:spcPts val="1200"/>
              </a:spcBef>
              <a:spcAft>
                <a:spcPts val="0"/>
              </a:spcAft>
              <a:buNone/>
            </a:pPr>
            <a:r>
              <a:rPr lang="en"/>
              <a:t>Non-volatile memory: permanently stored data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Why are these important? Every time you want to use your microwave, you rely on microcontrollers to remember what to do (data in non-volatile memory): spin the turntable, turn on the light inside, countdown to zero, etc. Think about how this could apply to more critical processes such as for military equipment! Volatile memory is also needed to hold runtime information such as sensor data and temporary data like variables.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414"/>
                </a:solidFill>
              </a:rPr>
              <a:t>Let’s start!!!</a:t>
            </a:r>
            <a:endParaRPr>
              <a:solidFill>
                <a:srgbClr val="F1C414"/>
              </a:solidFill>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Download Texas Instruments' Code Composer Studio (CCS) IDE on your laptop here -&gt; </a:t>
            </a:r>
            <a:r>
              <a:rPr lang="en" u="sng">
                <a:solidFill>
                  <a:schemeClr val="hlink"/>
                </a:solidFill>
                <a:hlinkClick r:id="rId3"/>
              </a:rPr>
              <a:t>https://www.ti.com/tool/CCSTUDIO</a:t>
            </a:r>
            <a:r>
              <a:rPr lang="en"/>
              <a:t>. Look for CCSTUDIO, click "Download options," then select the appropriate download link for your device. Start by trying the web installer link, but the offline installer should also work. Try opening CCS to make sure it works.</a:t>
            </a:r>
            <a:endParaRPr/>
          </a:p>
          <a:p>
            <a:pPr indent="-342900" lvl="0" marL="457200" rtl="0" algn="l">
              <a:spcBef>
                <a:spcPts val="0"/>
              </a:spcBef>
              <a:spcAft>
                <a:spcPts val="0"/>
              </a:spcAft>
              <a:buSzPts val="1800"/>
              <a:buAutoNum type="arabicPeriod"/>
            </a:pPr>
            <a:r>
              <a:rPr lang="en"/>
              <a:t>Download Git, create a GitHub account, and connect your GitHub account to Git -&gt; </a:t>
            </a:r>
            <a:r>
              <a:rPr lang="en" u="sng">
                <a:solidFill>
                  <a:schemeClr val="hlink"/>
                </a:solidFill>
                <a:hlinkClick r:id="rId4"/>
              </a:rPr>
              <a:t>https://docs.github.com/en/get-started/quickstart/set-up-git</a:t>
            </a:r>
            <a:r>
              <a:rPr lang="en"/>
              <a:t>. Follow the 3 steps in the link.</a:t>
            </a:r>
            <a:endParaRPr/>
          </a:p>
          <a:p>
            <a:pPr indent="-342900" lvl="0" marL="457200" rtl="0" algn="l">
              <a:spcBef>
                <a:spcPts val="0"/>
              </a:spcBef>
              <a:spcAft>
                <a:spcPts val="0"/>
              </a:spcAft>
              <a:buSzPts val="1800"/>
              <a:buAutoNum type="arabicPeriod"/>
            </a:pPr>
            <a:r>
              <a:rPr lang="en"/>
              <a:t>Look up the chip we are using and find the relevant datasheets for later.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1C414"/>
                </a:solidFill>
              </a:rPr>
              <a:t>Let’s keep it goin’!!!</a:t>
            </a:r>
            <a:endParaRPr>
              <a:solidFill>
                <a:srgbClr val="F1C414"/>
              </a:solidFill>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Fork the </a:t>
            </a:r>
            <a:r>
              <a:rPr lang="en" u="sng">
                <a:solidFill>
                  <a:schemeClr val="hlink"/>
                </a:solidFill>
                <a:hlinkClick r:id="rId3"/>
              </a:rPr>
              <a:t>repository</a:t>
            </a:r>
            <a:r>
              <a:rPr lang="en"/>
              <a:t> (keep your changes to yourself!)</a:t>
            </a:r>
            <a:endParaRPr/>
          </a:p>
          <a:p>
            <a:pPr indent="-317500" lvl="1" marL="914400" rtl="0" algn="l">
              <a:spcBef>
                <a:spcPts val="0"/>
              </a:spcBef>
              <a:spcAft>
                <a:spcPts val="0"/>
              </a:spcAft>
              <a:buSzPts val="1400"/>
              <a:buAutoNum type="alphaLcPeriod"/>
            </a:pPr>
            <a:r>
              <a:rPr lang="en"/>
              <a:t>This copies the code into your own “space” in the cloud where you are the owner</a:t>
            </a:r>
            <a:endParaRPr/>
          </a:p>
          <a:p>
            <a:pPr indent="-342900" lvl="0" marL="457200" rtl="0" algn="l">
              <a:spcBef>
                <a:spcPts val="0"/>
              </a:spcBef>
              <a:spcAft>
                <a:spcPts val="0"/>
              </a:spcAft>
              <a:buSzPts val="1800"/>
              <a:buAutoNum type="arabicPeriod"/>
            </a:pPr>
            <a:r>
              <a:rPr lang="en"/>
              <a:t>Open a terminal (cmd, powershell, terminal, etc.)</a:t>
            </a:r>
            <a:endParaRPr/>
          </a:p>
          <a:p>
            <a:pPr indent="-342900" lvl="0" marL="457200" rtl="0" algn="l">
              <a:spcBef>
                <a:spcPts val="0"/>
              </a:spcBef>
              <a:spcAft>
                <a:spcPts val="0"/>
              </a:spcAft>
              <a:buSzPts val="1800"/>
              <a:buAutoNum type="arabicPeriod"/>
            </a:pPr>
            <a:r>
              <a:rPr lang="en"/>
              <a:t>Clone the new repository (remote -&gt; local copy)</a:t>
            </a:r>
            <a:endParaRPr/>
          </a:p>
          <a:p>
            <a:pPr indent="-317500" lvl="1" marL="914400" rtl="0" algn="l">
              <a:spcBef>
                <a:spcPts val="0"/>
              </a:spcBef>
              <a:spcAft>
                <a:spcPts val="0"/>
              </a:spcAft>
              <a:buSzPts val="1400"/>
              <a:buAutoNum type="alphaLcPeriod"/>
            </a:pPr>
            <a:r>
              <a:rPr lang="en"/>
              <a:t>This copies your new code in the cloud into a local folder on your computer</a:t>
            </a:r>
            <a:endParaRPr/>
          </a:p>
          <a:p>
            <a:pPr indent="-317500" lvl="1" marL="914400" rtl="0" algn="l">
              <a:spcBef>
                <a:spcPts val="0"/>
              </a:spcBef>
              <a:spcAft>
                <a:spcPts val="0"/>
              </a:spcAft>
              <a:buSzPts val="1400"/>
              <a:buAutoNum type="alphaLcPeriod"/>
            </a:pPr>
            <a:r>
              <a:rPr lang="en"/>
              <a:t>Change directory to the folder that you want the files to go in</a:t>
            </a:r>
            <a:endParaRPr/>
          </a:p>
          <a:p>
            <a:pPr indent="-317500" lvl="2" marL="1371600" rtl="0" algn="l">
              <a:spcBef>
                <a:spcPts val="0"/>
              </a:spcBef>
              <a:spcAft>
                <a:spcPts val="0"/>
              </a:spcAft>
              <a:buSzPts val="1400"/>
              <a:buAutoNum type="romanLcPeriod"/>
            </a:pPr>
            <a:r>
              <a:rPr lang="en"/>
              <a:t>“cd ../” to go back up a directory or “cd *FOLDERNAME*” to go into a folder</a:t>
            </a:r>
            <a:endParaRPr/>
          </a:p>
          <a:p>
            <a:pPr indent="-317500" lvl="1" marL="914400" rtl="0" algn="l">
              <a:spcBef>
                <a:spcPts val="0"/>
              </a:spcBef>
              <a:spcAft>
                <a:spcPts val="0"/>
              </a:spcAft>
              <a:buSzPts val="1400"/>
              <a:buAutoNum type="alphaLcPeriod"/>
            </a:pPr>
            <a:r>
              <a:rPr lang="en"/>
              <a:t>“git clone *URL*”</a:t>
            </a:r>
            <a:endParaRPr/>
          </a:p>
          <a:p>
            <a:pPr indent="-342900" lvl="0" marL="457200" rtl="0" algn="l">
              <a:spcBef>
                <a:spcPts val="0"/>
              </a:spcBef>
              <a:spcAft>
                <a:spcPts val="0"/>
              </a:spcAft>
              <a:buSzPts val="1800"/>
              <a:buAutoNum type="arabicPeriod"/>
            </a:pPr>
            <a:r>
              <a:rPr lang="en"/>
              <a:t>Observe the branch you’re on</a:t>
            </a:r>
            <a:endParaRPr/>
          </a:p>
          <a:p>
            <a:pPr indent="-317500" lvl="1" marL="914400" rtl="0" algn="l">
              <a:spcBef>
                <a:spcPts val="0"/>
              </a:spcBef>
              <a:spcAft>
                <a:spcPts val="0"/>
              </a:spcAft>
              <a:buSzPts val="1400"/>
              <a:buAutoNum type="alphaLcPeriod"/>
            </a:pPr>
            <a:r>
              <a:rPr lang="en"/>
              <a:t>“git branch -a”</a:t>
            </a:r>
            <a:endParaRPr/>
          </a:p>
          <a:p>
            <a:pPr indent="-317500" lvl="1" marL="914400" rtl="0" algn="l">
              <a:spcBef>
                <a:spcPts val="0"/>
              </a:spcBef>
              <a:spcAft>
                <a:spcPts val="0"/>
              </a:spcAft>
              <a:buSzPts val="1400"/>
              <a:buAutoNum type="alphaLcPeriod"/>
            </a:pPr>
            <a:r>
              <a:rPr lang="en"/>
              <a:t>“git status”</a:t>
            </a:r>
            <a:endParaRPr/>
          </a:p>
        </p:txBody>
      </p:sp>
      <p:pic>
        <p:nvPicPr>
          <p:cNvPr id="116" name="Google Shape;116;p21"/>
          <p:cNvPicPr preferRelativeResize="0"/>
          <p:nvPr/>
        </p:nvPicPr>
        <p:blipFill>
          <a:blip r:embed="rId4">
            <a:alphaModFix/>
          </a:blip>
          <a:stretch>
            <a:fillRect/>
          </a:stretch>
        </p:blipFill>
        <p:spPr>
          <a:xfrm rot="-1041034">
            <a:off x="4852470" y="3343481"/>
            <a:ext cx="2979084" cy="14895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1536363" y="465999"/>
            <a:ext cx="6071275" cy="405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